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65" r:id="rId4"/>
    <p:sldId id="268" r:id="rId5"/>
    <p:sldId id="271" r:id="rId6"/>
    <p:sldId id="270" r:id="rId7"/>
    <p:sldId id="269" r:id="rId8"/>
    <p:sldId id="272" r:id="rId9"/>
    <p:sldId id="266" r:id="rId10"/>
  </p:sldIdLst>
  <p:sldSz cx="9144000" cy="5143500" type="screen16x9"/>
  <p:notesSz cx="6858000" cy="9144000"/>
  <p:defaultTextStyle>
    <a:defPPr>
      <a:defRPr lang="ru-RU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00CC"/>
    <a:srgbClr val="00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150" d="100"/>
          <a:sy n="150" d="100"/>
        </p:scale>
        <p:origin x="-426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C4D8D2-C935-45B9-A924-E43CD381059A}" type="datetimeFigureOut">
              <a:rPr lang="ru-RU" smtClean="0"/>
              <a:pPr/>
              <a:t>30.09.2021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E055E-7197-40E5-9DD9-E64D76B460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0771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3887C01-8C86-48FB-BB5D-1E272C3527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DC50A56-81DC-4D26-A613-63A8D6348C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C510838-54D7-4FBF-B7B9-5EE012822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3AF9-9218-4C3E-AF07-34038C45D146}" type="datetime1">
              <a:rPr lang="ru-RU" smtClean="0"/>
              <a:pPr/>
              <a:t>30.09.2021</a:t>
            </a:fld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AB63751-D4EB-4293-8E90-4BF2B10DA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72300" y="4869657"/>
            <a:ext cx="2057400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B882D0-68EE-44F7-8FF3-99E36CFA253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38187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E57ADE7-C4FF-46AD-978D-7F3A2B3E9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DF64FA7-EE99-4BE5-A925-890A69D8EB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D00244F-6CC1-4089-B079-0B68A20E5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3ADA-D32F-43D6-9436-DF165D36C973}" type="datetime1">
              <a:rPr lang="ru-RU" smtClean="0"/>
              <a:pPr/>
              <a:t>30.09.2021</a:t>
            </a:fld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1DABF6D-4EEB-480A-BEA7-05FAE334A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82D0-68EE-44F7-8FF3-99E36CFA25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0114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BFE1A6B8-BEBB-4BD7-9510-DE29EC5FBB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273845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9019C34-8AAE-4E56-AAAC-2CA95C861B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273845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6365F93-19CD-4D24-B54A-95734B199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0A39-4353-4754-901A-8EB6C839E60E}" type="datetime1">
              <a:rPr lang="ru-RU" smtClean="0"/>
              <a:pPr/>
              <a:t>30.09.2021</a:t>
            </a:fld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6AE25EC-42F3-4DD1-A6C9-4439B5D00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82D0-68EE-44F7-8FF3-99E36CFA25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0760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32E2DF7-BB97-4609-BB86-84F803DCA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A12AF1F-AB11-4F17-BDF4-17BE62654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31F0562-4A4B-419C-A474-2B8505AC9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F113-8E98-4D99-88B0-F4C2F7A96CE2}" type="datetime1">
              <a:rPr lang="ru-RU" smtClean="0"/>
              <a:pPr/>
              <a:t>30.09.2021</a:t>
            </a:fld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75D7F42-E2FF-4ECD-B35E-56C5D6C32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50479" y="4869657"/>
            <a:ext cx="2057400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B882D0-68EE-44F7-8FF3-99E36CFA253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97082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94A4BD-2D93-4580-BC37-66536F710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D45A807-83B7-475C-AEA0-1F5C784C8E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7C19DA5-958A-4FBD-B9F1-3FE2E9F9E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CAE88-D0F5-442B-B52D-885C433AA1EF}" type="datetime1">
              <a:rPr lang="ru-RU" smtClean="0"/>
              <a:pPr/>
              <a:t>30.09.2021</a:t>
            </a:fld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CAEE230-6244-422E-8EFF-6D2134689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82D0-68EE-44F7-8FF3-99E36CFA25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9719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7CFE21A-E2A0-4BA7-AA03-864AC65C9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0623149-BFCB-44CF-ACA5-3CE94C0829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28F3ABE-304B-44DD-994D-AE5460A259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F59F017-86EA-40A6-AC97-3B1FC3D83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ED26-6F47-4554-B097-0E604299A6BB}" type="datetime1">
              <a:rPr lang="ru-RU" smtClean="0"/>
              <a:pPr/>
              <a:t>30.09.2021</a:t>
            </a:fld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AD66E80-F96D-4F67-8B52-5DDE698F2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82D0-68EE-44F7-8FF3-99E36CFA25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9462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2E10117-BB32-4A8B-9319-7E432BFD4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05C379D-3A52-4C71-9F26-C61B4AB63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E1E39CA-627C-4EAC-9378-806428930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5A50ABA4-19C5-4167-A46D-E8E1941DF5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DA44929B-61BC-47BE-A9CC-3CE309797B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81FB76CD-7330-4C82-9F18-62F4D4E9C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E52D4-D6A6-4EE8-8EBF-B2F46394E66D}" type="datetime1">
              <a:rPr lang="ru-RU" smtClean="0"/>
              <a:pPr/>
              <a:t>30.09.2021</a:t>
            </a:fld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455E0B8E-EC0A-45C2-9657-C31145EAC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82D0-68EE-44F7-8FF3-99E36CFA25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7773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36E3E0-6F61-48BB-962F-2725109B7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087A1935-9542-49EF-9D00-1D934C2A4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67BC-13F6-40C4-BA86-1CE453F88B7B}" type="datetime1">
              <a:rPr lang="ru-RU" smtClean="0"/>
              <a:pPr/>
              <a:t>30.09.2021</a:t>
            </a:fld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7A93818-CC20-40B6-A6EB-EB9EB4BE9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82D0-68EE-44F7-8FF3-99E36CFA25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242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5839B979-0E37-4D21-AE2A-7E6E1B48F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1412-709C-4960-B819-4847149F216F}" type="datetime1">
              <a:rPr lang="ru-RU" smtClean="0"/>
              <a:pPr/>
              <a:t>30.09.2021</a:t>
            </a:fld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98CF2EC2-B83C-4EDF-B98C-C1A875850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82D0-68EE-44F7-8FF3-99E36CFA25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5981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F896499-6C56-492F-93AB-29296EAAB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6D7F892-74FE-4D31-800B-5F0D0573E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72A05F5-6D62-4879-BD96-2F49B87F6C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9DC9922-52D3-48C6-83A3-5588A2A13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8B92-1D3A-42FE-91EF-CB98B70910F8}" type="datetime1">
              <a:rPr lang="ru-RU" smtClean="0"/>
              <a:pPr/>
              <a:t>30.09.2021</a:t>
            </a:fld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F39F1B1-A2A3-4715-B797-35ABCCE88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82D0-68EE-44F7-8FF3-99E36CFA25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783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300E194-5F9E-46FB-B0B6-E59FD2E59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E255A707-FCFE-4617-94BC-C2BAD2F0A8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8FB0B5F-7A89-432B-8CE0-266FF373D0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BE532ED-F804-4058-9D30-6DB851428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3093-8B24-4804-9439-9B0E88A6BFE6}" type="datetime1">
              <a:rPr lang="ru-RU" smtClean="0"/>
              <a:pPr/>
              <a:t>30.09.2021</a:t>
            </a:fld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85A91BA-2BEC-445A-A980-9DCC1108C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82D0-68EE-44F7-8FF3-99E36CFA25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4276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9351292-F124-4B95-814E-440ECB4FE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300E753-2A5F-4B73-B816-DBB1EAB9A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1FF9ECE-E0C0-4CC5-9414-D39B2801A7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7A090-FBB7-4B62-8EBC-5AA2D7949134}" type="datetime1">
              <a:rPr lang="ru-RU" smtClean="0"/>
              <a:pPr/>
              <a:t>30.09.2021</a:t>
            </a:fld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3C2BBFD-9FB8-4300-9E1D-9991A1BDEE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882D0-68EE-44F7-8FF3-99E36CFA25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070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kpo.kz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64BD7F-3C08-4EA9-BF25-09138313C2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1065" y="1560003"/>
            <a:ext cx="6856935" cy="2762295"/>
          </a:xfrm>
        </p:spPr>
        <p:txBody>
          <a:bodyPr wrap="square">
            <a:spAutoFit/>
          </a:bodyPr>
          <a:lstStyle/>
          <a:p>
            <a:pPr algn="r">
              <a:lnSpc>
                <a:spcPts val="3000"/>
              </a:lnSpc>
            </a:pPr>
            <a:r>
              <a:rPr lang="ru-RU" sz="3000" b="1" dirty="0" smtClean="0">
                <a:latin typeface="+mn-lt"/>
                <a:cs typeface="Times New Roman" pitchFamily="18" charset="0"/>
              </a:rPr>
              <a:t>Департамент разработки </a:t>
            </a:r>
            <a:br>
              <a:rPr lang="ru-RU" sz="3000" b="1" dirty="0" smtClean="0">
                <a:latin typeface="+mn-lt"/>
                <a:cs typeface="Times New Roman" pitchFamily="18" charset="0"/>
              </a:rPr>
            </a:br>
            <a:r>
              <a:rPr lang="ru-RU" sz="3000" b="1" dirty="0" smtClean="0">
                <a:latin typeface="+mn-lt"/>
                <a:cs typeface="Times New Roman" pitchFamily="18" charset="0"/>
              </a:rPr>
              <a:t>месторождений</a:t>
            </a:r>
            <a:r>
              <a:rPr lang="en-US" sz="3000" b="1" dirty="0" smtClean="0">
                <a:latin typeface="+mn-lt"/>
                <a:cs typeface="Times New Roman" pitchFamily="18" charset="0"/>
              </a:rPr>
              <a:t> </a:t>
            </a:r>
            <a:r>
              <a:rPr lang="ru-RU" sz="3000" b="1" dirty="0" smtClean="0">
                <a:latin typeface="+mn-lt"/>
                <a:cs typeface="Times New Roman" pitchFamily="18" charset="0"/>
              </a:rPr>
              <a:t>углеводородов </a:t>
            </a:r>
            <a:r>
              <a:rPr lang="en-US" sz="3000" b="1" dirty="0" smtClean="0">
                <a:latin typeface="+mn-lt"/>
                <a:cs typeface="Times New Roman" pitchFamily="18" charset="0"/>
              </a:rPr>
              <a:t/>
            </a:r>
            <a:br>
              <a:rPr lang="en-US" sz="3000" b="1" dirty="0" smtClean="0">
                <a:latin typeface="+mn-lt"/>
                <a:cs typeface="Times New Roman" pitchFamily="18" charset="0"/>
              </a:rPr>
            </a:br>
            <a:r>
              <a:rPr lang="en-US" sz="3000" b="1" dirty="0" smtClean="0">
                <a:latin typeface="+mn-lt"/>
                <a:cs typeface="Times New Roman" pitchFamily="18" charset="0"/>
              </a:rPr>
              <a:t/>
            </a:r>
            <a:br>
              <a:rPr lang="en-US" sz="3000" b="1" dirty="0" smtClean="0">
                <a:latin typeface="+mn-lt"/>
                <a:cs typeface="Times New Roman" pitchFamily="18" charset="0"/>
              </a:rPr>
            </a:br>
            <a:r>
              <a:rPr lang="ru-RU" sz="3000" b="1" dirty="0" smtClean="0">
                <a:latin typeface="+mn-lt"/>
                <a:cs typeface="Times New Roman" pitchFamily="18" charset="0"/>
              </a:rPr>
              <a:t/>
            </a:r>
            <a:br>
              <a:rPr lang="ru-RU" sz="3000" b="1" dirty="0" smtClean="0">
                <a:latin typeface="+mn-lt"/>
                <a:cs typeface="Times New Roman" pitchFamily="18" charset="0"/>
              </a:rPr>
            </a:br>
            <a:r>
              <a:rPr lang="ru-RU" sz="1400" dirty="0" smtClean="0">
                <a:latin typeface="+mn-lt"/>
                <a:cs typeface="Times New Roman" pitchFamily="18" charset="0"/>
              </a:rPr>
              <a:t>Актау, сентябрь 2021</a:t>
            </a:r>
            <a:r>
              <a:rPr lang="ru-RU" sz="3200" dirty="0" smtClean="0">
                <a:cs typeface="Times New Roman" pitchFamily="18" charset="0"/>
              </a:rPr>
              <a:t/>
            </a:r>
            <a:br>
              <a:rPr lang="ru-RU" sz="3200" dirty="0" smtClean="0">
                <a:cs typeface="Times New Roman" pitchFamily="18" charset="0"/>
              </a:rPr>
            </a:br>
            <a:r>
              <a:rPr lang="ru-RU" sz="3000" b="1" dirty="0">
                <a:latin typeface="+mn-lt"/>
                <a:cs typeface="Times New Roman" pitchFamily="18" charset="0"/>
              </a:rPr>
              <a:t/>
            </a:r>
            <a:br>
              <a:rPr lang="ru-RU" sz="3000" b="1" dirty="0">
                <a:latin typeface="+mn-lt"/>
                <a:cs typeface="Times New Roman" pitchFamily="18" charset="0"/>
              </a:rPr>
            </a:br>
            <a:endParaRPr lang="ru-RU" sz="3000" b="1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926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AB4B13A-6257-4748-8490-55A6D42AE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513" y="1117605"/>
            <a:ext cx="7886700" cy="32635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600" dirty="0" smtClean="0">
                <a:cs typeface="Times New Roman" pitchFamily="18" charset="0"/>
              </a:rPr>
              <a:t>	Осуществление всех видов работ и проектных документов по разработке месторождений углеводородного сырья:</a:t>
            </a:r>
          </a:p>
          <a:p>
            <a:pPr algn="just">
              <a:buNone/>
            </a:pPr>
            <a:endParaRPr lang="ru-RU" sz="1600" dirty="0" smtClean="0">
              <a:cs typeface="Times New Roman" pitchFamily="18" charset="0"/>
            </a:endParaRPr>
          </a:p>
          <a:p>
            <a:pPr lvl="0"/>
            <a:r>
              <a:rPr lang="ru-RU" sz="1600" dirty="0" smtClean="0">
                <a:cs typeface="Times New Roman" pitchFamily="18" charset="0"/>
              </a:rPr>
              <a:t>Проекты пробной эксплуатации месторождений УВС и дополнения к ним</a:t>
            </a:r>
          </a:p>
          <a:p>
            <a:pPr lvl="0"/>
            <a:r>
              <a:rPr lang="ru-RU" sz="1600" dirty="0" smtClean="0">
                <a:cs typeface="Times New Roman" pitchFamily="18" charset="0"/>
              </a:rPr>
              <a:t>Проекты разработки месторождений УВС и дополнения к ним</a:t>
            </a:r>
          </a:p>
          <a:p>
            <a:pPr lvl="0"/>
            <a:r>
              <a:rPr lang="ru-RU" sz="1600" dirty="0" smtClean="0">
                <a:cs typeface="Times New Roman" pitchFamily="18" charset="0"/>
              </a:rPr>
              <a:t>Авторские надзоры за реализацией проектных документов</a:t>
            </a:r>
          </a:p>
          <a:p>
            <a:pPr lvl="0"/>
            <a:r>
              <a:rPr lang="ru-RU" sz="1600" dirty="0" smtClean="0">
                <a:cs typeface="Times New Roman" pitchFamily="18" charset="0"/>
              </a:rPr>
              <a:t>Анализ разработки месторождений УВС</a:t>
            </a:r>
          </a:p>
          <a:p>
            <a:pPr lvl="0"/>
            <a:r>
              <a:rPr lang="ru-RU" sz="1600" dirty="0" smtClean="0">
                <a:cs typeface="Times New Roman" pitchFamily="18" charset="0"/>
              </a:rPr>
              <a:t>Технико-экономическое обоснование коэффициентов извлечения нефти, газа и конденсата (ТЭО КИН, КИГ и КИК) к подсчету и пересчету запасов углеводородов</a:t>
            </a:r>
            <a:endParaRPr lang="ru-RU" sz="1600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64E058F3-BB5F-4A1D-AE13-01B3DD21DA2E}"/>
              </a:ext>
            </a:extLst>
          </p:cNvPr>
          <p:cNvSpPr txBox="1">
            <a:spLocks/>
          </p:cNvSpPr>
          <p:nvPr/>
        </p:nvSpPr>
        <p:spPr>
          <a:xfrm>
            <a:off x="870206" y="270818"/>
            <a:ext cx="7886700" cy="64993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600" b="1" dirty="0" smtClean="0">
                <a:latin typeface="+mn-lt"/>
                <a:cs typeface="Times New Roman" pitchFamily="18" charset="0"/>
              </a:rPr>
              <a:t>Виды работ</a:t>
            </a:r>
          </a:p>
          <a:p>
            <a:pPr algn="ctr"/>
            <a:endParaRPr lang="ru-RU" sz="2600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4">
            <a:extLst>
              <a:ext uri="{FF2B5EF4-FFF2-40B4-BE49-F238E27FC236}">
                <a16:creationId xmlns:a16="http://schemas.microsoft.com/office/drawing/2014/main" xmlns="" id="{62A9A10C-1C54-4D47-9F80-AE0299A0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55565" y="4869656"/>
            <a:ext cx="288435" cy="273844"/>
          </a:xfrm>
        </p:spPr>
        <p:txBody>
          <a:bodyPr/>
          <a:lstStyle/>
          <a:p>
            <a:pPr algn="ctr"/>
            <a:fld id="{A9B882D0-68EE-44F7-8FF3-99E36CFA2539}" type="slidenum">
              <a:rPr lang="ru-RU" smtClean="0"/>
              <a:pPr algn="ctr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74275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>
            <a:extLst>
              <a:ext uri="{FF2B5EF4-FFF2-40B4-BE49-F238E27FC236}">
                <a16:creationId xmlns:a16="http://schemas.microsoft.com/office/drawing/2014/main" xmlns="" id="{62A9A10C-1C54-4D47-9F80-AE0299A0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55565" y="4869656"/>
            <a:ext cx="288435" cy="273844"/>
          </a:xfrm>
        </p:spPr>
        <p:txBody>
          <a:bodyPr/>
          <a:lstStyle/>
          <a:p>
            <a:pPr algn="ctr"/>
            <a:fld id="{A9B882D0-68EE-44F7-8FF3-99E36CFA2539}" type="slidenum">
              <a:rPr lang="ru-RU" smtClean="0"/>
              <a:pPr algn="ctr"/>
              <a:t>3</a:t>
            </a:fld>
            <a:endParaRPr lang="ru-RU" dirty="0"/>
          </a:p>
        </p:txBody>
      </p:sp>
      <p:sp>
        <p:nvSpPr>
          <p:cNvPr id="28" name="Объект 2">
            <a:extLst>
              <a:ext uri="{FF2B5EF4-FFF2-40B4-BE49-F238E27FC236}">
                <a16:creationId xmlns:a16="http://schemas.microsoft.com/office/drawing/2014/main" xmlns="" id="{DAB4B13A-6257-4748-8490-55A6D42AE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9" y="1264203"/>
            <a:ext cx="5270713" cy="3116905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6400" dirty="0" smtClean="0">
                <a:cs typeface="Times New Roman" pitchFamily="18" charset="0"/>
              </a:rPr>
              <a:t>Все документы по разработке месторождений разрабатываются в соответствии с требованиями законодательства и регламентирующих документов Республики Казахстан</a:t>
            </a:r>
          </a:p>
          <a:p>
            <a:pPr algn="just"/>
            <a:r>
              <a:rPr lang="ru-RU" sz="6400" dirty="0" smtClean="0">
                <a:cs typeface="Times New Roman" pitchFamily="18" charset="0"/>
              </a:rPr>
              <a:t>Проектные документы и др. работы по разработке выполняются с использованием комплексных решений на базе современных программных продуктов, проходят Государственную Экспертизу – рассмотрение и утверждение в Центральной комиссии по разведке и разработке месторождений углеводородов (ЦКРР РК), ТЭО КИН, ТЭО КИГ и КИК к подсчету и пересчету запасов УВ – в Государственной комиссии по запасам (ГКЗ РК)</a:t>
            </a:r>
          </a:p>
          <a:p>
            <a:pPr algn="just"/>
            <a:r>
              <a:rPr lang="ru-RU" sz="6400" dirty="0" smtClean="0">
                <a:cs typeface="Times New Roman" pitchFamily="18" charset="0"/>
              </a:rPr>
              <a:t>География месторождений охватывает </a:t>
            </a:r>
            <a:r>
              <a:rPr lang="ru-RU" sz="6400" dirty="0" err="1" smtClean="0">
                <a:cs typeface="Times New Roman" pitchFamily="18" charset="0"/>
              </a:rPr>
              <a:t>Мангистаускую</a:t>
            </a:r>
            <a:r>
              <a:rPr lang="ru-RU" sz="6400" dirty="0" smtClean="0">
                <a:cs typeface="Times New Roman" pitchFamily="18" charset="0"/>
              </a:rPr>
              <a:t>, </a:t>
            </a:r>
            <a:r>
              <a:rPr lang="ru-RU" sz="6400" dirty="0" err="1" smtClean="0">
                <a:cs typeface="Times New Roman" pitchFamily="18" charset="0"/>
              </a:rPr>
              <a:t>Атыраускую</a:t>
            </a:r>
            <a:r>
              <a:rPr lang="ru-RU" sz="6400" dirty="0" smtClean="0">
                <a:cs typeface="Times New Roman" pitchFamily="18" charset="0"/>
              </a:rPr>
              <a:t>, Актюбинскую, </a:t>
            </a:r>
            <a:r>
              <a:rPr lang="ru-RU" sz="6400" dirty="0" err="1" smtClean="0">
                <a:cs typeface="Times New Roman" pitchFamily="18" charset="0"/>
              </a:rPr>
              <a:t>Западно-Казахстанскую</a:t>
            </a:r>
            <a:r>
              <a:rPr lang="ru-RU" sz="6400" dirty="0" smtClean="0">
                <a:cs typeface="Times New Roman" pitchFamily="18" charset="0"/>
              </a:rPr>
              <a:t>, </a:t>
            </a:r>
            <a:r>
              <a:rPr lang="ru-RU" sz="6400" dirty="0" err="1" smtClean="0">
                <a:cs typeface="Times New Roman" pitchFamily="18" charset="0"/>
              </a:rPr>
              <a:t>Кызылординскую</a:t>
            </a:r>
            <a:r>
              <a:rPr lang="ru-RU" sz="6400" dirty="0" smtClean="0">
                <a:cs typeface="Times New Roman" pitchFamily="18" charset="0"/>
              </a:rPr>
              <a:t> и Восточно-Казахстанскую области</a:t>
            </a:r>
          </a:p>
          <a:p>
            <a:pPr algn="just"/>
            <a:endParaRPr lang="ru-RU" sz="2300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003366"/>
              </a:solidFill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64E058F3-BB5F-4A1D-AE13-01B3DD21DA2E}"/>
              </a:ext>
            </a:extLst>
          </p:cNvPr>
          <p:cNvSpPr txBox="1">
            <a:spLocks/>
          </p:cNvSpPr>
          <p:nvPr/>
        </p:nvSpPr>
        <p:spPr>
          <a:xfrm>
            <a:off x="870206" y="270818"/>
            <a:ext cx="7886700" cy="64993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600" b="1" dirty="0" smtClean="0">
                <a:latin typeface="+mn-lt"/>
                <a:cs typeface="Times New Roman" pitchFamily="18" charset="0"/>
              </a:rPr>
              <a:t>Виды работ</a:t>
            </a:r>
          </a:p>
          <a:p>
            <a:pPr algn="ctr"/>
            <a:endParaRPr lang="ru-RU" sz="2600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927" y="1689100"/>
            <a:ext cx="2775981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574275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>
            <a:extLst>
              <a:ext uri="{FF2B5EF4-FFF2-40B4-BE49-F238E27FC236}">
                <a16:creationId xmlns:a16="http://schemas.microsoft.com/office/drawing/2014/main" xmlns="" id="{62A9A10C-1C54-4D47-9F80-AE0299A0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55565" y="4869656"/>
            <a:ext cx="288435" cy="273844"/>
          </a:xfrm>
        </p:spPr>
        <p:txBody>
          <a:bodyPr/>
          <a:lstStyle/>
          <a:p>
            <a:pPr algn="ctr"/>
            <a:fld id="{A9B882D0-68EE-44F7-8FF3-99E36CFA2539}" type="slidenum">
              <a:rPr lang="ru-RU" smtClean="0"/>
              <a:pPr algn="ctr"/>
              <a:t>4</a:t>
            </a:fld>
            <a:endParaRPr lang="ru-RU" dirty="0"/>
          </a:p>
        </p:txBody>
      </p:sp>
      <p:sp>
        <p:nvSpPr>
          <p:cNvPr id="28" name="Объект 2">
            <a:extLst>
              <a:ext uri="{FF2B5EF4-FFF2-40B4-BE49-F238E27FC236}">
                <a16:creationId xmlns:a16="http://schemas.microsoft.com/office/drawing/2014/main" xmlns="" id="{DAB4B13A-6257-4748-8490-55A6D42AE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24" y="956250"/>
            <a:ext cx="8603952" cy="3682148"/>
          </a:xfrm>
        </p:spPr>
        <p:txBody>
          <a:bodyPr>
            <a:noAutofit/>
          </a:bodyPr>
          <a:lstStyle/>
          <a:p>
            <a:pPr algn="just">
              <a:lnSpc>
                <a:spcPct val="70000"/>
              </a:lnSpc>
              <a:buNone/>
            </a:pPr>
            <a:r>
              <a:rPr lang="ru-RU" sz="1600" dirty="0" smtClean="0">
                <a:cs typeface="Times New Roman" pitchFamily="18" charset="0"/>
              </a:rPr>
              <a:t>	В проектных документах по разработке месторождений АО «НИПИнефтегаз» предложены и на их основе внедрены следующие технологии по рациональной разработке месторождений Казахстана:</a:t>
            </a:r>
          </a:p>
          <a:p>
            <a:pPr lvl="0" algn="just">
              <a:lnSpc>
                <a:spcPct val="70000"/>
              </a:lnSpc>
            </a:pPr>
            <a:r>
              <a:rPr lang="ru-RU" sz="1600" dirty="0" smtClean="0">
                <a:cs typeface="Times New Roman" pitchFamily="18" charset="0"/>
              </a:rPr>
              <a:t>Применение в рамках промышленной разработки технологии закачки газа для поддержания пластового давления (ППД) и оптимизации процесса вытеснения – на месторождениях Тенгиз и Карачаганак</a:t>
            </a:r>
          </a:p>
          <a:p>
            <a:pPr lvl="0" algn="just">
              <a:lnSpc>
                <a:spcPct val="70000"/>
              </a:lnSpc>
            </a:pPr>
            <a:r>
              <a:rPr lang="ru-RU" sz="1600" dirty="0" smtClean="0">
                <a:cs typeface="Times New Roman" pitchFamily="18" charset="0"/>
              </a:rPr>
              <a:t>Технология закачки газа с целью увеличения КИН путем вытеснения нефти газом в газонефтяной зоне – на месторождении </a:t>
            </a:r>
            <a:r>
              <a:rPr lang="ru-RU" sz="1600" dirty="0" err="1" smtClean="0">
                <a:cs typeface="Times New Roman" pitchFamily="18" charset="0"/>
              </a:rPr>
              <a:t>Коныс</a:t>
            </a:r>
            <a:endParaRPr lang="ru-RU" sz="1600" dirty="0" smtClean="0">
              <a:cs typeface="Times New Roman" pitchFamily="18" charset="0"/>
            </a:endParaRPr>
          </a:p>
          <a:p>
            <a:pPr lvl="0" algn="just">
              <a:lnSpc>
                <a:spcPct val="70000"/>
              </a:lnSpc>
            </a:pPr>
            <a:r>
              <a:rPr lang="ru-RU" sz="1600" dirty="0" smtClean="0">
                <a:cs typeface="Times New Roman" pitchFamily="18" charset="0"/>
              </a:rPr>
              <a:t>Технология проведения </a:t>
            </a:r>
            <a:r>
              <a:rPr lang="ru-RU" sz="1600" dirty="0" err="1" smtClean="0">
                <a:cs typeface="Times New Roman" pitchFamily="18" charset="0"/>
              </a:rPr>
              <a:t>гидроразрыва</a:t>
            </a:r>
            <a:r>
              <a:rPr lang="ru-RU" sz="1600" dirty="0" smtClean="0">
                <a:cs typeface="Times New Roman" pitchFamily="18" charset="0"/>
              </a:rPr>
              <a:t> пласта на углеводородной основе – на газоконденсатном месторождении Амангельды</a:t>
            </a:r>
          </a:p>
          <a:p>
            <a:pPr lvl="0" algn="just">
              <a:lnSpc>
                <a:spcPct val="70000"/>
              </a:lnSpc>
            </a:pPr>
            <a:r>
              <a:rPr lang="ru-RU" sz="1600" dirty="0" smtClean="0">
                <a:cs typeface="Times New Roman" pitchFamily="18" charset="0"/>
              </a:rPr>
              <a:t>Технология вытеснения нефти жидкими углеводородами с целью увеличения КИН – на месторождении Дунга </a:t>
            </a:r>
          </a:p>
          <a:p>
            <a:pPr lvl="0" algn="just">
              <a:lnSpc>
                <a:spcPct val="70000"/>
              </a:lnSpc>
            </a:pPr>
            <a:r>
              <a:rPr lang="ru-RU" sz="1600" dirty="0" smtClean="0">
                <a:cs typeface="Times New Roman" pitchFamily="18" charset="0"/>
              </a:rPr>
              <a:t>Технология применения горизонтальных скважин с большим отходом от вертикали (2000 м) с целью увеличения добычи нефти и КИН – на месторождении Дунга</a:t>
            </a:r>
          </a:p>
          <a:p>
            <a:pPr algn="just">
              <a:lnSpc>
                <a:spcPct val="70000"/>
              </a:lnSpc>
            </a:pPr>
            <a:r>
              <a:rPr lang="ru-RU" sz="1600" dirty="0" smtClean="0">
                <a:cs typeface="Times New Roman" pitchFamily="18" charset="0"/>
              </a:rPr>
              <a:t>Циклическое </a:t>
            </a:r>
            <a:r>
              <a:rPr lang="ru-RU" sz="1600" dirty="0" err="1" smtClean="0">
                <a:cs typeface="Times New Roman" pitchFamily="18" charset="0"/>
              </a:rPr>
              <a:t>заводнение</a:t>
            </a:r>
            <a:r>
              <a:rPr lang="ru-RU" sz="1600" dirty="0" smtClean="0">
                <a:cs typeface="Times New Roman" pitchFamily="18" charset="0"/>
              </a:rPr>
              <a:t>, тепловое воздействие путем закачки воды с температурой 90-</a:t>
            </a:r>
            <a:r>
              <a:rPr lang="en-US" sz="1600" dirty="0" smtClean="0"/>
              <a:t>140 </a:t>
            </a:r>
            <a:r>
              <a:rPr lang="ru-RU" sz="1600" baseline="30000" dirty="0" smtClean="0"/>
              <a:t>о</a:t>
            </a:r>
            <a:r>
              <a:rPr lang="en-US" sz="1600" dirty="0" smtClean="0"/>
              <a:t>С</a:t>
            </a:r>
            <a:endParaRPr lang="ru-RU" sz="1600" dirty="0" smtClean="0"/>
          </a:p>
          <a:p>
            <a:pPr lvl="0" algn="just">
              <a:lnSpc>
                <a:spcPct val="70000"/>
              </a:lnSpc>
              <a:buNone/>
            </a:pPr>
            <a:r>
              <a:rPr lang="ru-RU" sz="1600" dirty="0" smtClean="0">
                <a:cs typeface="Times New Roman" pitchFamily="18" charset="0"/>
              </a:rPr>
              <a:t> и </a:t>
            </a:r>
            <a:r>
              <a:rPr lang="ru-RU" sz="1600" dirty="0" err="1" smtClean="0">
                <a:cs typeface="Times New Roman" pitchFamily="18" charset="0"/>
              </a:rPr>
              <a:t>гелеполимерное</a:t>
            </a:r>
            <a:r>
              <a:rPr lang="ru-RU" sz="1600" dirty="0" smtClean="0">
                <a:cs typeface="Times New Roman" pitchFamily="18" charset="0"/>
              </a:rPr>
              <a:t> </a:t>
            </a:r>
            <a:r>
              <a:rPr lang="ru-RU" sz="1600" dirty="0" err="1" smtClean="0">
                <a:cs typeface="Times New Roman" pitchFamily="18" charset="0"/>
              </a:rPr>
              <a:t>заводнение</a:t>
            </a:r>
            <a:r>
              <a:rPr lang="ru-RU" sz="1600" dirty="0" smtClean="0">
                <a:cs typeface="Times New Roman" pitchFamily="18" charset="0"/>
              </a:rPr>
              <a:t> – на месторождении Северные </a:t>
            </a:r>
            <a:r>
              <a:rPr lang="ru-RU" sz="1600" dirty="0" err="1" smtClean="0">
                <a:cs typeface="Times New Roman" pitchFamily="18" charset="0"/>
              </a:rPr>
              <a:t>Бузачи</a:t>
            </a:r>
            <a:r>
              <a:rPr lang="ru-RU" sz="1600" dirty="0" smtClean="0">
                <a:cs typeface="Times New Roman" pitchFamily="18" charset="0"/>
              </a:rPr>
              <a:t> и др.</a:t>
            </a:r>
          </a:p>
          <a:p>
            <a:endParaRPr lang="ru-RU" sz="1600" dirty="0">
              <a:solidFill>
                <a:srgbClr val="003366"/>
              </a:solidFill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64E058F3-BB5F-4A1D-AE13-01B3DD21DA2E}"/>
              </a:ext>
            </a:extLst>
          </p:cNvPr>
          <p:cNvSpPr txBox="1">
            <a:spLocks/>
          </p:cNvSpPr>
          <p:nvPr/>
        </p:nvSpPr>
        <p:spPr>
          <a:xfrm>
            <a:off x="952756" y="270818"/>
            <a:ext cx="7886700" cy="64993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600" b="1" dirty="0" smtClean="0">
                <a:latin typeface="+mn-lt"/>
                <a:cs typeface="Times New Roman" pitchFamily="18" charset="0"/>
              </a:rPr>
              <a:t>Опыт работ</a:t>
            </a:r>
          </a:p>
          <a:p>
            <a:pPr algn="ctr"/>
            <a:endParaRPr lang="ru-RU" sz="2600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4275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>
            <a:extLst>
              <a:ext uri="{FF2B5EF4-FFF2-40B4-BE49-F238E27FC236}">
                <a16:creationId xmlns:a16="http://schemas.microsoft.com/office/drawing/2014/main" xmlns="" id="{62A9A10C-1C54-4D47-9F80-AE0299A0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55565" y="4869656"/>
            <a:ext cx="288435" cy="273844"/>
          </a:xfrm>
        </p:spPr>
        <p:txBody>
          <a:bodyPr/>
          <a:lstStyle/>
          <a:p>
            <a:pPr algn="ctr"/>
            <a:fld id="{A9B882D0-68EE-44F7-8FF3-99E36CFA2539}" type="slidenum">
              <a:rPr lang="ru-RU" smtClean="0"/>
              <a:pPr algn="ctr"/>
              <a:t>5</a:t>
            </a:fld>
            <a:endParaRPr lang="ru-RU" dirty="0"/>
          </a:p>
        </p:txBody>
      </p:sp>
      <p:sp>
        <p:nvSpPr>
          <p:cNvPr id="28" name="Объект 2">
            <a:extLst>
              <a:ext uri="{FF2B5EF4-FFF2-40B4-BE49-F238E27FC236}">
                <a16:creationId xmlns:a16="http://schemas.microsoft.com/office/drawing/2014/main" xmlns="" id="{DAB4B13A-6257-4748-8490-55A6D42AE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5250" y="956250"/>
            <a:ext cx="7546826" cy="3682148"/>
          </a:xfrm>
        </p:spPr>
        <p:txBody>
          <a:bodyPr>
            <a:noAutofit/>
          </a:bodyPr>
          <a:lstStyle/>
          <a:p>
            <a:pPr algn="just">
              <a:lnSpc>
                <a:spcPct val="70000"/>
              </a:lnSpc>
              <a:buNone/>
            </a:pPr>
            <a:r>
              <a:rPr lang="ru-RU" sz="1600" b="1" dirty="0" smtClean="0">
                <a:cs typeface="Times New Roman" pitchFamily="18" charset="0"/>
              </a:rPr>
              <a:t>НКОК</a:t>
            </a:r>
            <a:endParaRPr lang="ru-RU" sz="1600" b="1" dirty="0" smtClean="0">
              <a:cs typeface="Times New Roman" pitchFamily="18" charset="0"/>
            </a:endParaRPr>
          </a:p>
          <a:p>
            <a:pPr algn="just">
              <a:lnSpc>
                <a:spcPct val="70000"/>
              </a:lnSpc>
              <a:buNone/>
            </a:pPr>
            <a:r>
              <a:rPr lang="ru-RU" sz="1600" b="1" dirty="0" smtClean="0"/>
              <a:t>месторождение Кашаган, с 2005 г. - по настоящее время</a:t>
            </a:r>
            <a:endParaRPr lang="en-US" sz="1600" b="1" dirty="0" smtClean="0">
              <a:cs typeface="Times New Roman" pitchFamily="18" charset="0"/>
            </a:endParaRPr>
          </a:p>
          <a:p>
            <a:pPr algn="just"/>
            <a:r>
              <a:rPr lang="ru-RU" sz="1600" dirty="0" smtClean="0"/>
              <a:t>Проект опытно-промышленной разработки месторождения Кашаган – в 2005 г. </a:t>
            </a:r>
          </a:p>
          <a:p>
            <a:pPr algn="just"/>
            <a:r>
              <a:rPr lang="ru-RU" sz="1600" dirty="0" smtClean="0"/>
              <a:t>Проект опытно-промышленной разработки месторождения Кашаган совместно с ТОО «</a:t>
            </a:r>
            <a:r>
              <a:rPr lang="ru-RU" sz="1600" dirty="0" err="1" smtClean="0"/>
              <a:t>Каспиймунайгаз</a:t>
            </a:r>
            <a:r>
              <a:rPr lang="ru-RU" sz="1600" dirty="0" smtClean="0"/>
              <a:t>» - в 2011 г. </a:t>
            </a:r>
          </a:p>
          <a:p>
            <a:pPr algn="just"/>
            <a:r>
              <a:rPr lang="ru-RU" sz="1600" dirty="0" smtClean="0"/>
              <a:t>Дополнение к проекту опытно-промышленной разработки месторождения Кашаган - в 2016 г. </a:t>
            </a:r>
          </a:p>
          <a:p>
            <a:pPr algn="just"/>
            <a:r>
              <a:rPr lang="ru-RU" sz="1600" dirty="0" smtClean="0"/>
              <a:t>Анализ разработки месторождения Кашаган - в 2018 г., 2019 г.</a:t>
            </a:r>
          </a:p>
          <a:p>
            <a:pPr algn="just"/>
            <a:r>
              <a:rPr lang="ru-RU" sz="1600" dirty="0" smtClean="0"/>
              <a:t>Авторский надзор за реализацией Проекта опытно-промышленной разработки и Дополнения к ПОПР месторождения Кашаган  - в 2011 г. , 2013 г., 2014 г., 2017 г., 2020 г.</a:t>
            </a:r>
          </a:p>
          <a:p>
            <a:endParaRPr lang="ru-RU" sz="1600" dirty="0">
              <a:solidFill>
                <a:srgbClr val="003366"/>
              </a:solidFill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64E058F3-BB5F-4A1D-AE13-01B3DD21DA2E}"/>
              </a:ext>
            </a:extLst>
          </p:cNvPr>
          <p:cNvSpPr txBox="1">
            <a:spLocks/>
          </p:cNvSpPr>
          <p:nvPr/>
        </p:nvSpPr>
        <p:spPr>
          <a:xfrm>
            <a:off x="952756" y="270818"/>
            <a:ext cx="7886700" cy="64993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600" b="1" dirty="0" smtClean="0">
                <a:latin typeface="+mn-lt"/>
                <a:cs typeface="Times New Roman" pitchFamily="18" charset="0"/>
              </a:rPr>
              <a:t>Опыт работ</a:t>
            </a:r>
          </a:p>
          <a:p>
            <a:pPr algn="ctr"/>
            <a:endParaRPr lang="ru-RU" sz="2600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8">
            <a:extLst>
              <a:ext uri="{FF2B5EF4-FFF2-40B4-BE49-F238E27FC236}">
                <a16:creationId xmlns:a16="http://schemas.microsoft.com/office/drawing/2014/main" xmlns="" id="{9E63D4EF-9B12-4E3B-9034-5B5BCABECE7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76579" y="1448232"/>
            <a:ext cx="686486" cy="686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4275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>
            <a:extLst>
              <a:ext uri="{FF2B5EF4-FFF2-40B4-BE49-F238E27FC236}">
                <a16:creationId xmlns:a16="http://schemas.microsoft.com/office/drawing/2014/main" xmlns="" id="{62A9A10C-1C54-4D47-9F80-AE0299A0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55565" y="4869656"/>
            <a:ext cx="288435" cy="273844"/>
          </a:xfrm>
        </p:spPr>
        <p:txBody>
          <a:bodyPr/>
          <a:lstStyle/>
          <a:p>
            <a:pPr algn="ctr"/>
            <a:fld id="{A9B882D0-68EE-44F7-8FF3-99E36CFA2539}" type="slidenum">
              <a:rPr lang="ru-RU" smtClean="0"/>
              <a:pPr algn="ctr"/>
              <a:t>6</a:t>
            </a:fld>
            <a:endParaRPr lang="ru-RU" dirty="0"/>
          </a:p>
        </p:txBody>
      </p:sp>
      <p:sp>
        <p:nvSpPr>
          <p:cNvPr id="28" name="Объект 2">
            <a:extLst>
              <a:ext uri="{FF2B5EF4-FFF2-40B4-BE49-F238E27FC236}">
                <a16:creationId xmlns:a16="http://schemas.microsoft.com/office/drawing/2014/main" xmlns="" id="{DAB4B13A-6257-4748-8490-55A6D42AE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0800" y="956250"/>
            <a:ext cx="7591276" cy="3682148"/>
          </a:xfrm>
        </p:spPr>
        <p:txBody>
          <a:bodyPr>
            <a:noAutofit/>
          </a:bodyPr>
          <a:lstStyle/>
          <a:p>
            <a:pPr algn="just">
              <a:lnSpc>
                <a:spcPct val="70000"/>
              </a:lnSpc>
              <a:buNone/>
            </a:pPr>
            <a:r>
              <a:rPr lang="ru-RU" sz="1600" b="1" dirty="0" smtClean="0">
                <a:cs typeface="Times New Roman" pitchFamily="18" charset="0"/>
              </a:rPr>
              <a:t>КПО</a:t>
            </a:r>
          </a:p>
          <a:p>
            <a:pPr algn="just">
              <a:lnSpc>
                <a:spcPct val="70000"/>
              </a:lnSpc>
              <a:buNone/>
            </a:pPr>
            <a:r>
              <a:rPr lang="ru-RU" sz="1600" b="1" dirty="0" smtClean="0"/>
              <a:t>месторождение Карачаганак, с 1999 г. - по настоящее время</a:t>
            </a:r>
            <a:endParaRPr lang="en-US" sz="1600" b="1" dirty="0" smtClean="0">
              <a:cs typeface="Times New Roman" pitchFamily="18" charset="0"/>
            </a:endParaRPr>
          </a:p>
          <a:p>
            <a:pPr algn="just"/>
            <a:r>
              <a:rPr lang="ru-RU" sz="1600" dirty="0" smtClean="0"/>
              <a:t>ТЭО КИ к Отчёту по подсчёту запасов газа, конденсата, нефти и содержащихся в них компонентов месторождения Карачаганак – в 1999 г.</a:t>
            </a:r>
          </a:p>
          <a:p>
            <a:pPr algn="just"/>
            <a:r>
              <a:rPr lang="ru-RU" sz="1600" dirty="0" smtClean="0"/>
              <a:t>Технологическая схема разработки месторождения Карачаганак – в 2000 г.</a:t>
            </a:r>
          </a:p>
          <a:p>
            <a:pPr algn="just"/>
            <a:r>
              <a:rPr lang="ru-RU" sz="1600" dirty="0" smtClean="0"/>
              <a:t>ТЭО КИ к Пересчету запасов газа, конденсата, нефти и содержащихся в них попутных компонентов месторождения Карачаганак – в 2017 г.</a:t>
            </a:r>
          </a:p>
          <a:p>
            <a:pPr algn="just"/>
            <a:r>
              <a:rPr lang="ru-RU" sz="1600" dirty="0" smtClean="0"/>
              <a:t>Проект разработки нефтегазоконденсатного месторождения Карачаганак - в 2018 г.</a:t>
            </a:r>
          </a:p>
          <a:p>
            <a:pPr algn="just"/>
            <a:r>
              <a:rPr lang="ru-RU" sz="1600" dirty="0" smtClean="0"/>
              <a:t>Авторский надзор за разработкой месторождения Карачаганак – в 2001-2004 гг., в 2006-2021 гг. </a:t>
            </a:r>
          </a:p>
          <a:p>
            <a:pPr algn="just"/>
            <a:r>
              <a:rPr lang="ru-RU" sz="1600" dirty="0" smtClean="0"/>
              <a:t>Анализ разработки месторождения Карачаганак -  в 2004 г., 2011 г., 2016 г., 2018 г.</a:t>
            </a:r>
          </a:p>
          <a:p>
            <a:endParaRPr lang="ru-RU" sz="1600" dirty="0">
              <a:solidFill>
                <a:srgbClr val="003366"/>
              </a:solidFill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64E058F3-BB5F-4A1D-AE13-01B3DD21DA2E}"/>
              </a:ext>
            </a:extLst>
          </p:cNvPr>
          <p:cNvSpPr txBox="1">
            <a:spLocks/>
          </p:cNvSpPr>
          <p:nvPr/>
        </p:nvSpPr>
        <p:spPr>
          <a:xfrm>
            <a:off x="952756" y="270818"/>
            <a:ext cx="7886700" cy="64993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600" b="1" dirty="0" smtClean="0">
                <a:latin typeface="+mn-lt"/>
                <a:cs typeface="Times New Roman" pitchFamily="18" charset="0"/>
              </a:rPr>
              <a:t>Опыт работ</a:t>
            </a:r>
          </a:p>
          <a:p>
            <a:pPr algn="ctr"/>
            <a:endParaRPr lang="ru-RU" sz="2600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s://www.kpo.kz/fileadmin/template/img/logon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9872" y="1426746"/>
            <a:ext cx="659544" cy="5012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74275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>
            <a:extLst>
              <a:ext uri="{FF2B5EF4-FFF2-40B4-BE49-F238E27FC236}">
                <a16:creationId xmlns:a16="http://schemas.microsoft.com/office/drawing/2014/main" xmlns="" id="{62A9A10C-1C54-4D47-9F80-AE0299A0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55565" y="4869656"/>
            <a:ext cx="288435" cy="273844"/>
          </a:xfrm>
        </p:spPr>
        <p:txBody>
          <a:bodyPr/>
          <a:lstStyle/>
          <a:p>
            <a:pPr algn="ctr"/>
            <a:fld id="{A9B882D0-68EE-44F7-8FF3-99E36CFA2539}" type="slidenum">
              <a:rPr lang="ru-RU" smtClean="0"/>
              <a:pPr algn="ctr"/>
              <a:t>7</a:t>
            </a:fld>
            <a:endParaRPr lang="ru-RU" dirty="0"/>
          </a:p>
        </p:txBody>
      </p:sp>
      <p:sp>
        <p:nvSpPr>
          <p:cNvPr id="28" name="Объект 2">
            <a:extLst>
              <a:ext uri="{FF2B5EF4-FFF2-40B4-BE49-F238E27FC236}">
                <a16:creationId xmlns:a16="http://schemas.microsoft.com/office/drawing/2014/main" xmlns="" id="{DAB4B13A-6257-4748-8490-55A6D42AE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550" y="1047750"/>
            <a:ext cx="7648426" cy="3657601"/>
          </a:xfrm>
        </p:spPr>
        <p:txBody>
          <a:bodyPr>
            <a:noAutofit/>
          </a:bodyPr>
          <a:lstStyle/>
          <a:p>
            <a:pPr algn="just">
              <a:lnSpc>
                <a:spcPct val="70000"/>
              </a:lnSpc>
              <a:buNone/>
            </a:pPr>
            <a:r>
              <a:rPr lang="ru-RU" sz="1600" b="1" dirty="0" smtClean="0">
                <a:cs typeface="Times New Roman" pitchFamily="18" charset="0"/>
              </a:rPr>
              <a:t>ТШО</a:t>
            </a:r>
          </a:p>
          <a:p>
            <a:pPr algn="just">
              <a:lnSpc>
                <a:spcPct val="70000"/>
              </a:lnSpc>
              <a:buNone/>
            </a:pPr>
            <a:r>
              <a:rPr lang="ru-RU" sz="1600" b="1" dirty="0" smtClean="0">
                <a:cs typeface="Times New Roman" pitchFamily="18" charset="0"/>
              </a:rPr>
              <a:t> </a:t>
            </a:r>
            <a:r>
              <a:rPr lang="ru-RU" sz="1600" b="1" dirty="0" smtClean="0"/>
              <a:t>месторождение Тенгиз, с 2002 г. - по настоящее время</a:t>
            </a:r>
            <a:endParaRPr lang="en-US" sz="1600" b="1" dirty="0" smtClean="0">
              <a:cs typeface="Times New Roman" pitchFamily="18" charset="0"/>
            </a:endParaRPr>
          </a:p>
          <a:p>
            <a:pPr algn="just"/>
            <a:r>
              <a:rPr lang="ru-RU" sz="1600" dirty="0" smtClean="0"/>
              <a:t>Технологическая схема разработки нефтяного месторождения Тенгиз - в 2002 г.</a:t>
            </a:r>
          </a:p>
          <a:p>
            <a:pPr algn="just"/>
            <a:r>
              <a:rPr lang="ru-RU" sz="1600" dirty="0" smtClean="0"/>
              <a:t>ТЭО КИ к «Пересчёту запасов нефти и растворённого газа месторождения Тенгиз по состоянию изученности на 01.01.2010 г.» - 2010 г.</a:t>
            </a:r>
          </a:p>
          <a:p>
            <a:pPr algn="just"/>
            <a:r>
              <a:rPr lang="ru-RU" sz="1600" dirty="0" smtClean="0"/>
              <a:t>Уточнённая технологическая схема разработки нефтяного месторождения Тенгиз - в 2013 г.</a:t>
            </a:r>
          </a:p>
          <a:p>
            <a:pPr algn="just"/>
            <a:r>
              <a:rPr lang="ru-RU" sz="1600" dirty="0" smtClean="0"/>
              <a:t>Анализ текущего состояния разработки месторождения Тенгиз - в 2005 г., 2009 г., 2016 г., 2018 г., 2019 г.</a:t>
            </a:r>
          </a:p>
          <a:p>
            <a:pPr algn="just"/>
            <a:r>
              <a:rPr lang="ru-RU" sz="1600" dirty="0" smtClean="0"/>
              <a:t>Авторский надзор за реализацией Технологической схемы разработки месторождения Тенгиз - в 2010 г., 2011 г., 2014 г., 2015 г., 2017 г.</a:t>
            </a:r>
          </a:p>
          <a:p>
            <a:endParaRPr lang="ru-RU" sz="1600" dirty="0">
              <a:solidFill>
                <a:srgbClr val="003366"/>
              </a:solidFill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64E058F3-BB5F-4A1D-AE13-01B3DD21DA2E}"/>
              </a:ext>
            </a:extLst>
          </p:cNvPr>
          <p:cNvSpPr txBox="1">
            <a:spLocks/>
          </p:cNvSpPr>
          <p:nvPr/>
        </p:nvSpPr>
        <p:spPr>
          <a:xfrm>
            <a:off x="952756" y="270818"/>
            <a:ext cx="7886700" cy="64993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600" b="1" dirty="0" smtClean="0">
                <a:latin typeface="+mn-lt"/>
                <a:cs typeface="Times New Roman" pitchFamily="18" charset="0"/>
              </a:rPr>
              <a:t>Опыт работ</a:t>
            </a:r>
          </a:p>
          <a:p>
            <a:pPr algn="ctr"/>
            <a:endParaRPr lang="ru-RU" sz="2600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6">
            <a:extLst>
              <a:ext uri="{FF2B5EF4-FFF2-40B4-BE49-F238E27FC236}">
                <a16:creationId xmlns:a16="http://schemas.microsoft.com/office/drawing/2014/main" xmlns="" id="{931C3086-2E1F-4DD8-B8DF-247AB337D97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48113" y="1423264"/>
            <a:ext cx="685204" cy="685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4275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>
            <a:extLst>
              <a:ext uri="{FF2B5EF4-FFF2-40B4-BE49-F238E27FC236}">
                <a16:creationId xmlns:a16="http://schemas.microsoft.com/office/drawing/2014/main" xmlns="" id="{62A9A10C-1C54-4D47-9F80-AE0299A0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55565" y="4869656"/>
            <a:ext cx="288435" cy="273844"/>
          </a:xfrm>
        </p:spPr>
        <p:txBody>
          <a:bodyPr/>
          <a:lstStyle/>
          <a:p>
            <a:pPr algn="ctr"/>
            <a:fld id="{A9B882D0-68EE-44F7-8FF3-99E36CFA2539}" type="slidenum">
              <a:rPr lang="ru-RU" smtClean="0"/>
              <a:pPr algn="ctr"/>
              <a:t>8</a:t>
            </a:fld>
            <a:endParaRPr lang="ru-RU" dirty="0"/>
          </a:p>
        </p:txBody>
      </p:sp>
      <p:sp>
        <p:nvSpPr>
          <p:cNvPr id="28" name="Объект 2">
            <a:extLst>
              <a:ext uri="{FF2B5EF4-FFF2-40B4-BE49-F238E27FC236}">
                <a16:creationId xmlns:a16="http://schemas.microsoft.com/office/drawing/2014/main" xmlns="" id="{DAB4B13A-6257-4748-8490-55A6D42AE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4600" y="1000999"/>
            <a:ext cx="7642076" cy="3840599"/>
          </a:xfrm>
        </p:spPr>
        <p:txBody>
          <a:bodyPr>
            <a:noAutofit/>
          </a:bodyPr>
          <a:lstStyle/>
          <a:p>
            <a:pPr algn="just">
              <a:lnSpc>
                <a:spcPct val="70000"/>
              </a:lnSpc>
              <a:buNone/>
            </a:pPr>
            <a:r>
              <a:rPr lang="ru-RU" sz="1600" b="1" dirty="0" smtClean="0">
                <a:cs typeface="Times New Roman" pitchFamily="18" charset="0"/>
              </a:rPr>
              <a:t>ТШО</a:t>
            </a:r>
          </a:p>
          <a:p>
            <a:pPr algn="just">
              <a:lnSpc>
                <a:spcPct val="70000"/>
              </a:lnSpc>
              <a:buNone/>
            </a:pPr>
            <a:r>
              <a:rPr lang="ru-RU" sz="1600" b="1" dirty="0" smtClean="0"/>
              <a:t>месторождение Королёвское – с 2006 г. - по настоящее время</a:t>
            </a:r>
            <a:endParaRPr lang="en-US" sz="1600" b="1" dirty="0" smtClean="0">
              <a:cs typeface="Times New Roman" pitchFamily="18" charset="0"/>
            </a:endParaRPr>
          </a:p>
          <a:p>
            <a:pPr algn="just"/>
            <a:r>
              <a:rPr lang="ru-RU" sz="1600" dirty="0" smtClean="0"/>
              <a:t>Технологическая схема разработки месторождения Королёвское - в 2006 г.</a:t>
            </a:r>
          </a:p>
          <a:p>
            <a:pPr algn="just"/>
            <a:r>
              <a:rPr lang="ru-RU" sz="1600" dirty="0" smtClean="0"/>
              <a:t>Уточнённая технологическая схема разработки месторождения Королёвское - в 2015 г.</a:t>
            </a:r>
          </a:p>
          <a:p>
            <a:pPr algn="just"/>
            <a:r>
              <a:rPr lang="ru-RU" sz="1600" dirty="0" smtClean="0"/>
              <a:t>Анализ разработки месторождения Королёвское - в 2008 г., 2011 г., 2012 г., 2013 г., 2018 г.</a:t>
            </a:r>
          </a:p>
          <a:p>
            <a:pPr algn="just"/>
            <a:r>
              <a:rPr lang="ru-RU" sz="1600" dirty="0" smtClean="0"/>
              <a:t>Авторский надзор за реализацией УТС разработки месторождения Королёвское - в 2016 г., 2017 г., 2019 г., 2020 г.</a:t>
            </a:r>
          </a:p>
          <a:p>
            <a:endParaRPr lang="ru-RU" sz="1600" dirty="0">
              <a:solidFill>
                <a:srgbClr val="003366"/>
              </a:solidFill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64E058F3-BB5F-4A1D-AE13-01B3DD21DA2E}"/>
              </a:ext>
            </a:extLst>
          </p:cNvPr>
          <p:cNvSpPr txBox="1">
            <a:spLocks/>
          </p:cNvSpPr>
          <p:nvPr/>
        </p:nvSpPr>
        <p:spPr>
          <a:xfrm>
            <a:off x="952756" y="270818"/>
            <a:ext cx="7886700" cy="64993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600" b="1" dirty="0" smtClean="0">
                <a:latin typeface="+mn-lt"/>
                <a:cs typeface="Times New Roman" pitchFamily="18" charset="0"/>
              </a:rPr>
              <a:t>Опыт работ</a:t>
            </a:r>
          </a:p>
          <a:p>
            <a:pPr algn="ctr"/>
            <a:endParaRPr lang="ru-RU" sz="2600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6">
            <a:extLst>
              <a:ext uri="{FF2B5EF4-FFF2-40B4-BE49-F238E27FC236}">
                <a16:creationId xmlns:a16="http://schemas.microsoft.com/office/drawing/2014/main" xmlns="" id="{931C3086-2E1F-4DD8-B8DF-247AB337D97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48113" y="1423264"/>
            <a:ext cx="685204" cy="685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4275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505</Words>
  <Application>Microsoft Office PowerPoint</Application>
  <PresentationFormat>Экран (16:9)</PresentationFormat>
  <Paragraphs>61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Департамент разработки  месторождений углеводородов    Актау, сентябрь 2021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Kuishebayeva Akhtaty</dc:creator>
  <cp:lastModifiedBy>Анастасия Кондратьева</cp:lastModifiedBy>
  <cp:revision>109</cp:revision>
  <dcterms:created xsi:type="dcterms:W3CDTF">2021-09-02T09:02:40Z</dcterms:created>
  <dcterms:modified xsi:type="dcterms:W3CDTF">2021-09-30T12:12:01Z</dcterms:modified>
</cp:coreProperties>
</file>